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58" r:id="rId5"/>
    <p:sldId id="259" r:id="rId6"/>
    <p:sldId id="260" r:id="rId7"/>
    <p:sldId id="262" r:id="rId8"/>
    <p:sldId id="277" r:id="rId9"/>
    <p:sldId id="263" r:id="rId10"/>
    <p:sldId id="276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8" r:id="rId19"/>
    <p:sldId id="271" r:id="rId20"/>
    <p:sldId id="26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86C204E-D858-447C-B2D6-D1FE632A7A18}">
          <p14:sldIdLst>
            <p14:sldId id="256"/>
            <p14:sldId id="257"/>
            <p14:sldId id="275"/>
            <p14:sldId id="258"/>
            <p14:sldId id="259"/>
            <p14:sldId id="260"/>
            <p14:sldId id="262"/>
            <p14:sldId id="277"/>
            <p14:sldId id="263"/>
            <p14:sldId id="276"/>
            <p14:sldId id="264"/>
            <p14:sldId id="265"/>
            <p14:sldId id="266"/>
            <p14:sldId id="267"/>
            <p14:sldId id="268"/>
            <p14:sldId id="269"/>
            <p14:sldId id="270"/>
            <p14:sldId id="278"/>
            <p14:sldId id="271"/>
            <p14:sldId id="26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864DF-56B3-4FAB-853B-8B91AF827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87E8D3-9D58-45FB-B234-D02081F0A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344225-94AB-4498-8E7A-85452625D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EED7-6245-4DFD-80FD-1E4A9E302A28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6965EC-DDA0-4AF8-A6BD-C8848035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86BCC-621C-4512-8665-DAEFC7C5A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DFA-1B44-4FC8-8D08-F8E1ACCC6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20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B6CFC-F25B-4494-BB0B-7C39F035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86727D-F561-4AE0-BF52-F2BAA7A36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CB8A07-A8CE-4124-9852-FFF3057E1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EED7-6245-4DFD-80FD-1E4A9E302A28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C61045-95B9-47C3-8339-78C52F4A1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666089-B4FB-456F-8E0F-2DB58C42C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DFA-1B44-4FC8-8D08-F8E1ACCC6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7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502BDF-F194-4F0C-A26A-1746025E2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D25445-04E4-408C-ADBC-C9E51D6BD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B3DA68-3DC8-4709-9D3E-4F1EE679B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EED7-6245-4DFD-80FD-1E4A9E302A28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4D22E-A06C-4A83-A9BE-040313441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833C09-D29E-42B2-B923-255194FA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DFA-1B44-4FC8-8D08-F8E1ACCC6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705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0525D-6EA7-4EF5-BDC0-55A8529A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8D7CF5-D28F-43B2-98C1-431574715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507E6E-D65E-45F1-B0A3-893E744A1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EED7-6245-4DFD-80FD-1E4A9E302A28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9245B-858F-4B3E-83B2-C32C737C2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FE4119-7635-48E4-9CFF-98C7EEE94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DFA-1B44-4FC8-8D08-F8E1ACCC6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5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7A148-385B-4530-96CE-D139727C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9E230D-F7A6-43AE-8F7B-1EEBC859F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0133BA-01B3-4E94-BEAE-4762FE582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EED7-6245-4DFD-80FD-1E4A9E302A28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B2F6CF-4861-49C3-ACF7-3A8D152C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BD3851-9252-4740-9A57-A832A60D1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DFA-1B44-4FC8-8D08-F8E1ACCC6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81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A196C-BA91-463D-B67B-9ED8E7047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8418D4-CE8B-4F59-867A-F9266B2EF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F55AE0-A637-4E6C-9397-800FC6883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924A4C-5CF8-4327-AABB-5C77BF60D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EED7-6245-4DFD-80FD-1E4A9E302A28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DDE8B-EB7F-4A6A-9FC0-17D772187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E617BD-C31A-43F1-845E-E95613D6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DFA-1B44-4FC8-8D08-F8E1ACCC6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80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7EB3C-2627-44FE-838A-2E5A34114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CFBA-849A-4453-9135-58C4F1577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CE073D-9530-4957-B524-E250B3C2A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44803-C832-488F-BCC3-A9F17A8B9B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017C4E-A1C7-43EE-895E-260628133A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4C34C4-9E5D-477E-8A64-A19947218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EED7-6245-4DFD-80FD-1E4A9E302A28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E29F6A-0AE8-4540-905E-512288DF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6B75C1-8518-4584-B98C-A18F6B26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DFA-1B44-4FC8-8D08-F8E1ACCC6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25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E0508-00D0-4A27-A892-9DA7A421C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13879F-6C12-44DD-8B1B-772816498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EED7-6245-4DFD-80FD-1E4A9E302A28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4B7EDF-592F-42EB-99B7-B6C83EA2E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381B23-BFE4-4414-8E10-29A1F583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DFA-1B44-4FC8-8D08-F8E1ACCC6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815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0D86E9-C04B-410F-916E-35EC371BE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EED7-6245-4DFD-80FD-1E4A9E302A28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23FFF0-52BB-498E-BDD2-B37A917CD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38CF8B-167A-4603-93A3-28BFD9BE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DFA-1B44-4FC8-8D08-F8E1ACCC6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427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2DC04-1398-4C37-921F-810A5150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B368A-51D6-4EDF-84BF-B62887B3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AED5DF-7199-411A-9C0F-37EAB8678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3F9D73-1735-4322-8B55-D924DFA9B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EED7-6245-4DFD-80FD-1E4A9E302A28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7BE073-2255-4839-9429-3F003B9BE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B04B59-8FA3-414A-8789-FD889B91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DFA-1B44-4FC8-8D08-F8E1ACCC6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17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048C6-44C8-430B-B922-6D81CF08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2CCE87-7CD1-4709-9601-ECA8E123C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0849DF-DD1E-42FB-99DA-F1A9D57A1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789DAA-27F9-4B8F-8AFA-5ADE3046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EED7-6245-4DFD-80FD-1E4A9E302A28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B4ED72-AF1B-4D32-BF33-A4B3AA88D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4253CB-608C-4D0D-84EC-AEA8D708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DFA-1B44-4FC8-8D08-F8E1ACCC6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85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099382-92D4-4123-8F5C-6EF471EB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F447AE-9F9C-442A-9357-B6A7B66CF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96560-5249-47B4-9C3E-02AB9056B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5EED7-6245-4DFD-80FD-1E4A9E302A28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28B226-6570-44C8-9AB5-AAFEC31F51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9AD59C-1FA7-44C9-9C6C-2AA443A16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7ADFA-1B44-4FC8-8D08-F8E1ACCC6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473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D2AB0-F389-4AC3-B747-D72E7E42E9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ko-KR" altLang="en-US" sz="4000" dirty="0"/>
              <a:t>미세먼지 영향 예측을 활용한 마스크 수요 예측 및 프로모션 전략 고도화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8C4A3E-738F-49DA-AAB9-B5BB19AD79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ko-KR" altLang="en-US" dirty="0"/>
              <a:t>최준영</a:t>
            </a:r>
          </a:p>
        </p:txBody>
      </p:sp>
    </p:spTree>
    <p:extLst>
      <p:ext uri="{BB962C8B-B14F-4D97-AF65-F5344CB8AC3E}">
        <p14:creationId xmlns:p14="http://schemas.microsoft.com/office/powerpoint/2010/main" val="2940804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AE4DF93-3EDC-49A2-BE8A-34237BF8F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532" y="1222810"/>
            <a:ext cx="5816468" cy="484951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9A2AFD40-EEBE-4005-8CBA-91B308FBDED1}"/>
              </a:ext>
            </a:extLst>
          </p:cNvPr>
          <p:cNvSpPr txBox="1">
            <a:spLocks/>
          </p:cNvSpPr>
          <p:nvPr/>
        </p:nvSpPr>
        <p:spPr>
          <a:xfrm>
            <a:off x="243396" y="125428"/>
            <a:ext cx="10515600" cy="62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데이터 분석 </a:t>
            </a:r>
            <a:r>
              <a:rPr lang="en-US" altLang="ko-KR" sz="3200" dirty="0"/>
              <a:t>– </a:t>
            </a:r>
            <a:r>
              <a:rPr lang="ko-KR" altLang="en-US" sz="3200" dirty="0"/>
              <a:t>마스크 판매 지표 </a:t>
            </a:r>
            <a:r>
              <a:rPr lang="ko-KR" altLang="en-US" sz="3200" dirty="0" err="1"/>
              <a:t>요인별</a:t>
            </a:r>
            <a:r>
              <a:rPr lang="ko-KR" altLang="en-US" sz="3200" dirty="0"/>
              <a:t> 비교</a:t>
            </a:r>
            <a:endParaRPr lang="en-US" altLang="ko-KR" sz="3200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162F58D-DFFF-49BD-913B-904F64879B5C}"/>
              </a:ext>
            </a:extLst>
          </p:cNvPr>
          <p:cNvSpPr txBox="1">
            <a:spLocks/>
          </p:cNvSpPr>
          <p:nvPr/>
        </p:nvSpPr>
        <p:spPr>
          <a:xfrm>
            <a:off x="70821" y="2994413"/>
            <a:ext cx="6373137" cy="2190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이마트와 홈플러스가 전체 마스크 판매의 약 </a:t>
            </a:r>
            <a:r>
              <a:rPr lang="en-US" altLang="ko-KR" sz="2400" dirty="0"/>
              <a:t>70% </a:t>
            </a:r>
            <a:r>
              <a:rPr lang="ko-KR" altLang="en-US" sz="2400" dirty="0"/>
              <a:t>이상을 차지하여 신규 유통 채널 발굴 또는 중소 유통사의 경쟁력 강화 전략 수립 시 참고 가능</a:t>
            </a:r>
          </a:p>
        </p:txBody>
      </p:sp>
    </p:spTree>
    <p:extLst>
      <p:ext uri="{BB962C8B-B14F-4D97-AF65-F5344CB8AC3E}">
        <p14:creationId xmlns:p14="http://schemas.microsoft.com/office/powerpoint/2010/main" val="147093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2408A33-FC49-486F-B7F6-4AB9131AA3DA}"/>
              </a:ext>
            </a:extLst>
          </p:cNvPr>
          <p:cNvSpPr txBox="1">
            <a:spLocks/>
          </p:cNvSpPr>
          <p:nvPr/>
        </p:nvSpPr>
        <p:spPr>
          <a:xfrm>
            <a:off x="243396" y="125428"/>
            <a:ext cx="10515600" cy="62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데이터 분석 </a:t>
            </a:r>
            <a:r>
              <a:rPr lang="en-US" altLang="ko-KR" sz="3200" dirty="0"/>
              <a:t>– </a:t>
            </a:r>
            <a:r>
              <a:rPr lang="ko-KR" altLang="en-US" sz="3200" dirty="0"/>
              <a:t>미세먼지</a:t>
            </a:r>
            <a:r>
              <a:rPr lang="en-US" altLang="ko-KR" sz="3200" dirty="0"/>
              <a:t>, </a:t>
            </a:r>
            <a:r>
              <a:rPr lang="ko-KR" altLang="en-US" sz="3200" dirty="0"/>
              <a:t>날씨와 마스크 판매량의 관계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E919FCD-55A1-414D-9DB1-85BB1798A9E7}"/>
              </a:ext>
            </a:extLst>
          </p:cNvPr>
          <p:cNvSpPr txBox="1">
            <a:spLocks/>
          </p:cNvSpPr>
          <p:nvPr/>
        </p:nvSpPr>
        <p:spPr>
          <a:xfrm>
            <a:off x="121138" y="932155"/>
            <a:ext cx="5240956" cy="2885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PM 10,</a:t>
            </a:r>
            <a:r>
              <a:rPr lang="ko-KR" altLang="en-US" sz="1400" dirty="0"/>
              <a:t> </a:t>
            </a:r>
            <a:r>
              <a:rPr lang="en-US" altLang="ko-KR" sz="1400" dirty="0"/>
              <a:t>PM</a:t>
            </a:r>
            <a:r>
              <a:rPr lang="ko-KR" altLang="en-US" sz="1400" dirty="0"/>
              <a:t> </a:t>
            </a:r>
            <a:r>
              <a:rPr lang="en-US" altLang="ko-KR" sz="1400" dirty="0"/>
              <a:t>2.5</a:t>
            </a:r>
            <a:r>
              <a:rPr lang="ko-KR" altLang="en-US" sz="1400" dirty="0"/>
              <a:t>와 마스크 판매량</a:t>
            </a:r>
            <a:r>
              <a:rPr lang="en-US" altLang="ko-KR" sz="1400" dirty="0"/>
              <a:t>(</a:t>
            </a:r>
            <a:r>
              <a:rPr lang="ko-KR" altLang="en-US" sz="1400" dirty="0"/>
              <a:t>금액</a:t>
            </a:r>
            <a:r>
              <a:rPr lang="en-US" altLang="ko-KR" sz="1400" dirty="0"/>
              <a:t>, </a:t>
            </a:r>
            <a:r>
              <a:rPr lang="ko-KR" altLang="en-US" sz="1400" dirty="0"/>
              <a:t>수량</a:t>
            </a:r>
            <a:r>
              <a:rPr lang="en-US" altLang="ko-KR" sz="1400" dirty="0"/>
              <a:t>) </a:t>
            </a:r>
            <a:r>
              <a:rPr lang="ko-KR" altLang="en-US" sz="1400" dirty="0"/>
              <a:t>간에 높은 양의 상관관계 존재</a:t>
            </a:r>
            <a:r>
              <a:rPr lang="en-US" altLang="ko-KR" sz="1400" dirty="0"/>
              <a:t>(0.7 ~ 0.8 </a:t>
            </a:r>
            <a:r>
              <a:rPr lang="ko-KR" altLang="en-US" sz="1400" dirty="0"/>
              <a:t>수준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기온</a:t>
            </a:r>
            <a:r>
              <a:rPr lang="en-US" altLang="ko-KR" sz="1400" dirty="0"/>
              <a:t>(°C), </a:t>
            </a:r>
            <a:r>
              <a:rPr lang="ko-KR" altLang="en-US" sz="1400" dirty="0"/>
              <a:t>체감온도와는 낮은 음의 상관관계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일조시간</a:t>
            </a:r>
            <a:r>
              <a:rPr lang="en-US" altLang="ko-KR" sz="1400" dirty="0"/>
              <a:t>, </a:t>
            </a:r>
            <a:r>
              <a:rPr lang="ko-KR" altLang="en-US" sz="1400" dirty="0"/>
              <a:t>풍속 등은 영향 미미 </a:t>
            </a:r>
            <a:r>
              <a:rPr lang="en-US" altLang="ko-KR" sz="1400" dirty="0"/>
              <a:t>/ </a:t>
            </a:r>
            <a:r>
              <a:rPr lang="ko-KR" altLang="en-US" sz="1400" dirty="0"/>
              <a:t>습도는 거의 무관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CO, NO2 </a:t>
            </a:r>
            <a:r>
              <a:rPr lang="ko-KR" altLang="en-US" sz="1400" dirty="0"/>
              <a:t>등 기체 오염물질과 판매량은 약한 관계</a:t>
            </a:r>
            <a:endParaRPr lang="en-US" altLang="ko-KR" sz="14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49C9AFE-0579-4C7F-98E0-B731A36F5B68}"/>
              </a:ext>
            </a:extLst>
          </p:cNvPr>
          <p:cNvSpPr/>
          <p:nvPr/>
        </p:nvSpPr>
        <p:spPr>
          <a:xfrm>
            <a:off x="310700" y="4545366"/>
            <a:ext cx="4815397" cy="16512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7749130-E40B-44EF-B9DB-5202971CFC3D}"/>
              </a:ext>
            </a:extLst>
          </p:cNvPr>
          <p:cNvSpPr txBox="1">
            <a:spLocks/>
          </p:cNvSpPr>
          <p:nvPr/>
        </p:nvSpPr>
        <p:spPr>
          <a:xfrm>
            <a:off x="704646" y="5021032"/>
            <a:ext cx="4073940" cy="699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dirty="0"/>
              <a:t>핵심 결론</a:t>
            </a:r>
            <a:r>
              <a:rPr lang="en-US" altLang="ko-KR" sz="1600" dirty="0"/>
              <a:t>: </a:t>
            </a:r>
            <a:r>
              <a:rPr lang="ko-KR" altLang="en-US" sz="1600" dirty="0"/>
              <a:t>미세먼지는 마스크 수요의 중요한 예측 변수로 활용 가능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325ABB-7FDD-4E17-B82F-FE56D05AE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75" y="821183"/>
            <a:ext cx="6361257" cy="564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2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2AC62B-6E67-4FE6-BE01-62785EFD0238}"/>
              </a:ext>
            </a:extLst>
          </p:cNvPr>
          <p:cNvSpPr txBox="1">
            <a:spLocks/>
          </p:cNvSpPr>
          <p:nvPr/>
        </p:nvSpPr>
        <p:spPr>
          <a:xfrm>
            <a:off x="243396" y="125428"/>
            <a:ext cx="10515600" cy="62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/>
              <a:t>머신러닝</a:t>
            </a:r>
            <a:r>
              <a:rPr lang="ko-KR" altLang="en-US" sz="3200" dirty="0"/>
              <a:t> 모델링 </a:t>
            </a:r>
            <a:r>
              <a:rPr lang="en-US" altLang="ko-KR" sz="3200" dirty="0"/>
              <a:t>– </a:t>
            </a:r>
            <a:r>
              <a:rPr lang="ko-KR" altLang="en-US" sz="3200" dirty="0"/>
              <a:t>데이터 준비</a:t>
            </a:r>
            <a:endParaRPr lang="en-US" altLang="ko-KR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12DD4C9-6EC2-432B-8B8F-2D1C69E4C4F9}"/>
              </a:ext>
            </a:extLst>
          </p:cNvPr>
          <p:cNvSpPr txBox="1">
            <a:spLocks/>
          </p:cNvSpPr>
          <p:nvPr/>
        </p:nvSpPr>
        <p:spPr>
          <a:xfrm>
            <a:off x="160538" y="2732853"/>
            <a:ext cx="5340658" cy="139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데이터를 시간 기반으로 예측이 가능하게 변환</a:t>
            </a:r>
            <a:endParaRPr lang="ko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849B4D-141A-43BE-845D-2C9D7952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410" y="3059419"/>
            <a:ext cx="6353052" cy="7391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8EC19D-1EDE-42FA-9B49-F4F16A552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96" y="1004419"/>
            <a:ext cx="7808319" cy="1552350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E74202A-1FCD-4697-B1EA-D7E02CB95EDE}"/>
              </a:ext>
            </a:extLst>
          </p:cNvPr>
          <p:cNvSpPr txBox="1">
            <a:spLocks/>
          </p:cNvSpPr>
          <p:nvPr/>
        </p:nvSpPr>
        <p:spPr>
          <a:xfrm>
            <a:off x="5678409" y="4125147"/>
            <a:ext cx="6226546" cy="139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다양한 소스를 통합하여 예측에 필요한 환경 데이터를 구성하여 모델의 성능을 끌어올리고자 하였음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84376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7DC5215-378F-4A89-9811-2AD5500A0975}"/>
              </a:ext>
            </a:extLst>
          </p:cNvPr>
          <p:cNvSpPr txBox="1">
            <a:spLocks/>
          </p:cNvSpPr>
          <p:nvPr/>
        </p:nvSpPr>
        <p:spPr>
          <a:xfrm>
            <a:off x="243396" y="125428"/>
            <a:ext cx="10515600" cy="62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/>
              <a:t>머신러닝</a:t>
            </a:r>
            <a:r>
              <a:rPr lang="ko-KR" altLang="en-US" sz="3200" dirty="0"/>
              <a:t> 모델링 </a:t>
            </a:r>
            <a:r>
              <a:rPr lang="en-US" altLang="ko-KR" sz="3200" dirty="0"/>
              <a:t>– Feature Engineering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DB582A5-D172-4C2C-B6D5-749987357310}"/>
              </a:ext>
            </a:extLst>
          </p:cNvPr>
          <p:cNvSpPr txBox="1">
            <a:spLocks/>
          </p:cNvSpPr>
          <p:nvPr/>
        </p:nvSpPr>
        <p:spPr>
          <a:xfrm>
            <a:off x="495740" y="1587941"/>
            <a:ext cx="3813699" cy="499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성능 향상을 위해 </a:t>
            </a:r>
            <a:r>
              <a:rPr lang="ko-KR" altLang="en-US" sz="2400" dirty="0" err="1"/>
              <a:t>의미있는</a:t>
            </a:r>
            <a:r>
              <a:rPr lang="ko-KR" altLang="en-US" sz="2400" dirty="0"/>
              <a:t> 변수들을 추가 생성</a:t>
            </a: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이상치 제거 및 로그 변환으로 예측 가능성 증대</a:t>
            </a: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실제 판매량 변동성을 모델에 적용하게 됨</a:t>
            </a: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68F91-FD3E-41DF-B531-CB1C534A3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085" y="1587941"/>
            <a:ext cx="6840175" cy="33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43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FF3DFFB-780C-46B5-9288-3CBBC5166CBE}"/>
              </a:ext>
            </a:extLst>
          </p:cNvPr>
          <p:cNvSpPr txBox="1">
            <a:spLocks/>
          </p:cNvSpPr>
          <p:nvPr/>
        </p:nvSpPr>
        <p:spPr>
          <a:xfrm>
            <a:off x="243396" y="125428"/>
            <a:ext cx="10515600" cy="62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/>
              <a:t>머신러닝</a:t>
            </a:r>
            <a:r>
              <a:rPr lang="ko-KR" altLang="en-US" sz="3200" dirty="0"/>
              <a:t> 모델링 </a:t>
            </a:r>
            <a:r>
              <a:rPr lang="en-US" altLang="ko-KR" sz="3200" dirty="0"/>
              <a:t>– </a:t>
            </a:r>
            <a:r>
              <a:rPr lang="ko-KR" altLang="en-US" sz="3200" dirty="0"/>
              <a:t>앙상블 모델 구성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020ACD-6E77-41C7-B8EE-F1CE36DE4770}"/>
              </a:ext>
            </a:extLst>
          </p:cNvPr>
          <p:cNvSpPr txBox="1">
            <a:spLocks/>
          </p:cNvSpPr>
          <p:nvPr/>
        </p:nvSpPr>
        <p:spPr>
          <a:xfrm>
            <a:off x="243396" y="2750258"/>
            <a:ext cx="11690885" cy="3819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F462A-8F4F-49B9-AF92-B41EB5E0F2EA}"/>
              </a:ext>
            </a:extLst>
          </p:cNvPr>
          <p:cNvSpPr txBox="1"/>
          <p:nvPr/>
        </p:nvSpPr>
        <p:spPr>
          <a:xfrm>
            <a:off x="577315" y="1826592"/>
            <a:ext cx="47192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랜덤 포레스트</a:t>
            </a:r>
            <a:r>
              <a:rPr lang="en-US" altLang="ko-KR" dirty="0"/>
              <a:t>(</a:t>
            </a:r>
            <a:r>
              <a:rPr lang="en-US" altLang="ko-KR" dirty="0" err="1"/>
              <a:t>RandomForest</a:t>
            </a:r>
            <a:r>
              <a:rPr lang="en-US" altLang="ko-KR" dirty="0"/>
              <a:t>) + </a:t>
            </a:r>
            <a:r>
              <a:rPr lang="en-US" altLang="ko-KR" dirty="0" err="1"/>
              <a:t>XGBoost</a:t>
            </a:r>
            <a:r>
              <a:rPr lang="ko-KR" altLang="en-US" dirty="0"/>
              <a:t>를 </a:t>
            </a:r>
            <a:r>
              <a:rPr lang="en-US" altLang="ko-KR" dirty="0"/>
              <a:t>base </a:t>
            </a:r>
            <a:r>
              <a:rPr lang="ko-KR" altLang="en-US" dirty="0"/>
              <a:t>모델로 한 </a:t>
            </a:r>
            <a:r>
              <a:rPr lang="ko-KR" altLang="en-US" dirty="0" err="1"/>
              <a:t>스태킹</a:t>
            </a:r>
            <a:r>
              <a:rPr lang="en-US" altLang="ko-KR" dirty="0"/>
              <a:t>(</a:t>
            </a:r>
            <a:r>
              <a:rPr lang="en-US" altLang="ko-KR" dirty="0" err="1"/>
              <a:t>StackongRegressor</a:t>
            </a:r>
            <a:r>
              <a:rPr lang="en-US" altLang="ko-KR" dirty="0"/>
              <a:t>)</a:t>
            </a:r>
            <a:r>
              <a:rPr lang="ko-KR" altLang="en-US" dirty="0"/>
              <a:t> 앙상블 모델 구성하여 각 모델들의 강점을 결합하여 예측 성능 극대화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최종 메타 모델로는 </a:t>
            </a:r>
            <a:r>
              <a:rPr lang="en-US" altLang="ko-KR" dirty="0" err="1"/>
              <a:t>HistGradientBoostingRegressor</a:t>
            </a:r>
            <a:r>
              <a:rPr lang="ko-KR" altLang="en-US" dirty="0"/>
              <a:t>를 사용하여 다양한 모델의 결과를 학습하게 해 더욱 정교한 예측을 도출하는 앙상블 전략 사용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A98606-94BB-46DD-BF1E-3B909B22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448" y="1826592"/>
            <a:ext cx="5782482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54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684768A-DB59-418F-B141-D8F1AE7538F8}"/>
              </a:ext>
            </a:extLst>
          </p:cNvPr>
          <p:cNvSpPr txBox="1">
            <a:spLocks/>
          </p:cNvSpPr>
          <p:nvPr/>
        </p:nvSpPr>
        <p:spPr>
          <a:xfrm>
            <a:off x="243396" y="125428"/>
            <a:ext cx="10515600" cy="62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/>
              <a:t>머신러닝</a:t>
            </a:r>
            <a:r>
              <a:rPr lang="ko-KR" altLang="en-US" sz="3200" dirty="0"/>
              <a:t> 모델링 </a:t>
            </a:r>
            <a:r>
              <a:rPr lang="en-US" altLang="ko-KR" sz="3200" dirty="0"/>
              <a:t>– </a:t>
            </a:r>
            <a:r>
              <a:rPr lang="ko-KR" altLang="en-US" sz="3200" dirty="0" err="1"/>
              <a:t>하이퍼파라미터</a:t>
            </a:r>
            <a:r>
              <a:rPr lang="ko-KR" altLang="en-US" sz="3200" dirty="0"/>
              <a:t> 튜닝</a:t>
            </a:r>
            <a:endParaRPr lang="en-US" altLang="ko-KR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6A2DCC-3791-45AA-A4FA-0C12EDE54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647" y="2130621"/>
            <a:ext cx="6706447" cy="2352603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1542C43-4EF5-493D-A827-18BA4D45A001}"/>
              </a:ext>
            </a:extLst>
          </p:cNvPr>
          <p:cNvSpPr txBox="1">
            <a:spLocks/>
          </p:cNvSpPr>
          <p:nvPr/>
        </p:nvSpPr>
        <p:spPr>
          <a:xfrm>
            <a:off x="758301" y="2104012"/>
            <a:ext cx="3813699" cy="2459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dirty="0"/>
              <a:t>주요 </a:t>
            </a:r>
            <a:r>
              <a:rPr lang="ko-KR" altLang="en-US" sz="1600" dirty="0" err="1"/>
              <a:t>하이퍼파라미터</a:t>
            </a:r>
            <a:r>
              <a:rPr lang="ko-KR" altLang="en-US" sz="1600" dirty="0"/>
              <a:t> 조합을 </a:t>
            </a:r>
            <a:r>
              <a:rPr lang="en-US" altLang="ko-KR" sz="1600" dirty="0" err="1"/>
              <a:t>GridSearchCV</a:t>
            </a:r>
            <a:r>
              <a:rPr lang="ko-KR" altLang="en-US" sz="1600" dirty="0"/>
              <a:t>로 탐색하며 모델 성능을 최적화하기 위해 다양한 파라미터 조합을 테스트</a:t>
            </a:r>
            <a:endParaRPr lang="en-US" altLang="ko-KR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5-fold </a:t>
            </a:r>
            <a:r>
              <a:rPr lang="ko-KR" altLang="en-US" sz="1600" dirty="0"/>
              <a:t>교차검증</a:t>
            </a:r>
            <a:r>
              <a:rPr lang="en-US" altLang="ko-KR" sz="1600" dirty="0"/>
              <a:t>(CV)</a:t>
            </a:r>
            <a:r>
              <a:rPr lang="ko-KR" altLang="en-US" sz="1600" dirty="0"/>
              <a:t>를 통해 </a:t>
            </a:r>
            <a:r>
              <a:rPr lang="ko-KR" altLang="en-US" sz="1600" dirty="0" err="1"/>
              <a:t>과적합</a:t>
            </a:r>
            <a:r>
              <a:rPr lang="ko-KR" altLang="en-US" sz="1600" dirty="0"/>
              <a:t> 방지 및 일반화 성능을 확보하며 안정적인 모델을 선택</a:t>
            </a:r>
          </a:p>
        </p:txBody>
      </p:sp>
    </p:spTree>
    <p:extLst>
      <p:ext uri="{BB962C8B-B14F-4D97-AF65-F5344CB8AC3E}">
        <p14:creationId xmlns:p14="http://schemas.microsoft.com/office/powerpoint/2010/main" val="4062746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0A13761-F9E5-4369-B410-F00E6CB55BF8}"/>
              </a:ext>
            </a:extLst>
          </p:cNvPr>
          <p:cNvSpPr txBox="1">
            <a:spLocks/>
          </p:cNvSpPr>
          <p:nvPr/>
        </p:nvSpPr>
        <p:spPr>
          <a:xfrm>
            <a:off x="243396" y="125428"/>
            <a:ext cx="10515600" cy="62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/>
              <a:t>머신러닝</a:t>
            </a:r>
            <a:r>
              <a:rPr lang="ko-KR" altLang="en-US" sz="3200" dirty="0"/>
              <a:t> 모델링 </a:t>
            </a:r>
            <a:r>
              <a:rPr lang="en-US" altLang="ko-KR" sz="3200" dirty="0"/>
              <a:t>– </a:t>
            </a:r>
            <a:r>
              <a:rPr lang="ko-KR" altLang="en-US" sz="3200" dirty="0"/>
              <a:t>평가 및 결과 해석</a:t>
            </a:r>
            <a:endParaRPr lang="en-US" altLang="ko-KR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5F48F3-DD22-478B-A86E-A43AA631B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038" y="1780254"/>
            <a:ext cx="7241365" cy="329749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25CC323-4BB7-49C0-A9DD-C7124FE6E91B}"/>
              </a:ext>
            </a:extLst>
          </p:cNvPr>
          <p:cNvSpPr txBox="1">
            <a:spLocks/>
          </p:cNvSpPr>
          <p:nvPr/>
        </p:nvSpPr>
        <p:spPr>
          <a:xfrm>
            <a:off x="420950" y="2361460"/>
            <a:ext cx="3813699" cy="2148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R² Score, RMSE, MAE</a:t>
            </a:r>
            <a:r>
              <a:rPr lang="ko-KR" altLang="en-US" sz="1600" dirty="0"/>
              <a:t>의 수치가 각각 </a:t>
            </a:r>
            <a:r>
              <a:rPr lang="en-US" altLang="ko-KR" sz="1600" dirty="0"/>
              <a:t>0.8910, 0.28, 0.20 </a:t>
            </a:r>
            <a:r>
              <a:rPr lang="ko-KR" altLang="en-US" sz="1600" dirty="0"/>
              <a:t>으로 준수한 성능의 모델이 완성됨</a:t>
            </a:r>
            <a:endParaRPr lang="en-US" altLang="ko-KR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dirty="0"/>
              <a:t>추가적으로 모델에 기여도가 낮은 </a:t>
            </a:r>
            <a:r>
              <a:rPr lang="en-US" altLang="ko-KR" sz="1600" dirty="0"/>
              <a:t>Feature</a:t>
            </a:r>
            <a:r>
              <a:rPr lang="ko-KR" altLang="en-US" sz="1600" dirty="0"/>
              <a:t>들 중 상위 </a:t>
            </a:r>
            <a:r>
              <a:rPr lang="en-US" altLang="ko-KR" sz="1600" dirty="0"/>
              <a:t>10</a:t>
            </a:r>
            <a:r>
              <a:rPr lang="ko-KR" altLang="en-US" sz="1600" dirty="0"/>
              <a:t>개를 출력하여 이후 해당 변수들을 제거하거나 개선할 여지를 판단할 수 있게 함</a:t>
            </a:r>
          </a:p>
        </p:txBody>
      </p:sp>
    </p:spTree>
    <p:extLst>
      <p:ext uri="{BB962C8B-B14F-4D97-AF65-F5344CB8AC3E}">
        <p14:creationId xmlns:p14="http://schemas.microsoft.com/office/powerpoint/2010/main" val="1849485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D84D464-B813-4D77-B67A-95CF23A1B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773" y="754602"/>
            <a:ext cx="6190453" cy="490853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51F10D2-BE95-407C-9B38-D07F80FCDDAE}"/>
              </a:ext>
            </a:extLst>
          </p:cNvPr>
          <p:cNvSpPr txBox="1">
            <a:spLocks/>
          </p:cNvSpPr>
          <p:nvPr/>
        </p:nvSpPr>
        <p:spPr>
          <a:xfrm>
            <a:off x="243396" y="125428"/>
            <a:ext cx="10515600" cy="62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/>
              <a:t>머신러닝</a:t>
            </a:r>
            <a:r>
              <a:rPr lang="ko-KR" altLang="en-US" sz="3200" dirty="0"/>
              <a:t> 모델링 </a:t>
            </a:r>
            <a:r>
              <a:rPr lang="en-US" altLang="ko-KR" sz="3200" dirty="0"/>
              <a:t>– </a:t>
            </a:r>
            <a:r>
              <a:rPr lang="ko-KR" altLang="en-US" sz="3200" dirty="0"/>
              <a:t>개선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089C8C7-8A11-4E23-A1E0-4A73CDC8073D}"/>
              </a:ext>
            </a:extLst>
          </p:cNvPr>
          <p:cNvSpPr txBox="1">
            <a:spLocks/>
          </p:cNvSpPr>
          <p:nvPr/>
        </p:nvSpPr>
        <p:spPr>
          <a:xfrm>
            <a:off x="396778" y="5986849"/>
            <a:ext cx="11534810" cy="976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위 그래프는 모델의 분류 결과에 대한 시각화로</a:t>
            </a:r>
            <a:r>
              <a:rPr lang="en-US" altLang="ko-KR" sz="2000" dirty="0"/>
              <a:t>, </a:t>
            </a:r>
            <a:r>
              <a:rPr lang="ko-KR" altLang="en-US" sz="2000" dirty="0"/>
              <a:t>몇 개의 이상치를 제외하면 모델의 예측 결과가 실제 값에 근접하게 다가가고 있다는 것을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025342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5E9A4D2-B124-48CB-BAFF-27F5E792AE40}"/>
              </a:ext>
            </a:extLst>
          </p:cNvPr>
          <p:cNvSpPr txBox="1">
            <a:spLocks/>
          </p:cNvSpPr>
          <p:nvPr/>
        </p:nvSpPr>
        <p:spPr>
          <a:xfrm>
            <a:off x="243396" y="125428"/>
            <a:ext cx="10515600" cy="62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/>
              <a:t>머신러닝</a:t>
            </a:r>
            <a:r>
              <a:rPr lang="ko-KR" altLang="en-US" sz="3200" dirty="0"/>
              <a:t> 모델링 </a:t>
            </a:r>
            <a:r>
              <a:rPr lang="en-US" altLang="ko-KR" sz="3200" dirty="0"/>
              <a:t>– </a:t>
            </a:r>
            <a:r>
              <a:rPr lang="ko-KR" altLang="en-US" sz="3200" dirty="0"/>
              <a:t>개선</a:t>
            </a:r>
            <a:endParaRPr lang="en-US" altLang="ko-KR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48E2DE-74DB-45E1-9635-2B9E00D3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00" y="1076360"/>
            <a:ext cx="5886595" cy="1922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45A294-5E6E-4F1F-9A6F-6CDED9BB4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752" y="1076360"/>
            <a:ext cx="5080914" cy="279857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2885F53-F1BC-4180-8730-A9FC935858C9}"/>
              </a:ext>
            </a:extLst>
          </p:cNvPr>
          <p:cNvSpPr txBox="1">
            <a:spLocks/>
          </p:cNvSpPr>
          <p:nvPr/>
        </p:nvSpPr>
        <p:spPr>
          <a:xfrm>
            <a:off x="306300" y="5332889"/>
            <a:ext cx="11444704" cy="897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모델이 잘 예측한 데이터의 오차는 거의 없으나 모델이 잘못 예측한 데이터의 오차는 매우 큰 것으로 확인됨</a:t>
            </a:r>
          </a:p>
        </p:txBody>
      </p:sp>
    </p:spTree>
    <p:extLst>
      <p:ext uri="{BB962C8B-B14F-4D97-AF65-F5344CB8AC3E}">
        <p14:creationId xmlns:p14="http://schemas.microsoft.com/office/powerpoint/2010/main" val="956393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7EFB41D-9345-4DD7-AACB-615C97D37E23}"/>
              </a:ext>
            </a:extLst>
          </p:cNvPr>
          <p:cNvSpPr txBox="1">
            <a:spLocks/>
          </p:cNvSpPr>
          <p:nvPr/>
        </p:nvSpPr>
        <p:spPr>
          <a:xfrm>
            <a:off x="243396" y="125428"/>
            <a:ext cx="10515600" cy="62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err="1"/>
              <a:t>머신러닝</a:t>
            </a:r>
            <a:r>
              <a:rPr lang="ko-KR" altLang="en-US" sz="3200" dirty="0"/>
              <a:t> 모델링 </a:t>
            </a:r>
            <a:r>
              <a:rPr lang="en-US" altLang="ko-KR" sz="3200" dirty="0"/>
              <a:t>– </a:t>
            </a:r>
            <a:r>
              <a:rPr lang="ko-KR" altLang="en-US" sz="3200" dirty="0"/>
              <a:t>개선</a:t>
            </a:r>
            <a:endParaRPr lang="en-US" altLang="ko-KR" sz="3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90B6E4-BF05-4C98-9009-863C48685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540" y="409799"/>
            <a:ext cx="5588630" cy="6038401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F94CF2D-4C02-417F-8B53-206DB720A42B}"/>
              </a:ext>
            </a:extLst>
          </p:cNvPr>
          <p:cNvSpPr txBox="1">
            <a:spLocks/>
          </p:cNvSpPr>
          <p:nvPr/>
        </p:nvSpPr>
        <p:spPr>
          <a:xfrm>
            <a:off x="247972" y="2283065"/>
            <a:ext cx="5848028" cy="4574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오차의 분포를 히스토그램으로 시각화 하였고</a:t>
            </a:r>
            <a:r>
              <a:rPr lang="en-US" altLang="ko-KR" sz="2400" dirty="0"/>
              <a:t>, </a:t>
            </a:r>
            <a:r>
              <a:rPr lang="ko-KR" altLang="en-US" sz="2400" dirty="0"/>
              <a:t>이와 상관관계가 높은 변수가 시계열 데이터인 요일과 월이었음을 확인했다</a:t>
            </a:r>
            <a:r>
              <a:rPr lang="en-US" altLang="ko-KR" sz="2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이 부분은 시계열 특화 모델 적용</a:t>
            </a:r>
            <a:r>
              <a:rPr lang="en-US" altLang="ko-KR" sz="2400" dirty="0"/>
              <a:t>(</a:t>
            </a:r>
            <a:r>
              <a:rPr lang="ko-KR" altLang="en-US" sz="2400" dirty="0"/>
              <a:t>예</a:t>
            </a:r>
            <a:r>
              <a:rPr lang="en-US" altLang="ko-KR" sz="2400" dirty="0"/>
              <a:t>: LSTM) </a:t>
            </a:r>
            <a:r>
              <a:rPr lang="ko-KR" altLang="en-US" sz="2400" dirty="0"/>
              <a:t>등의 방법으로 오차를 줄일 수 있을 것으로 예상된다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0408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3B78BE-6D58-467C-883B-9376A2C5E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212" y="561508"/>
            <a:ext cx="9219775" cy="46283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15CDF75-2278-4C6D-B692-7BD9C837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25428"/>
            <a:ext cx="10515600" cy="629174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현상파악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5D83BAA-C1E8-4DB6-83DE-170382755F8F}"/>
              </a:ext>
            </a:extLst>
          </p:cNvPr>
          <p:cNvSpPr txBox="1">
            <a:spLocks/>
          </p:cNvSpPr>
          <p:nvPr/>
        </p:nvSpPr>
        <p:spPr>
          <a:xfrm>
            <a:off x="838200" y="5674806"/>
            <a:ext cx="10515600" cy="62917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2018</a:t>
            </a:r>
            <a:r>
              <a:rPr lang="ko-KR" altLang="en-US" sz="2400" dirty="0"/>
              <a:t>년에는 전반적으로 미세먼지</a:t>
            </a:r>
            <a:r>
              <a:rPr lang="en-US" altLang="ko-KR" sz="2400" dirty="0"/>
              <a:t>(PM10, PM2.5) </a:t>
            </a:r>
            <a:r>
              <a:rPr lang="ko-KR" altLang="en-US" sz="2400" dirty="0"/>
              <a:t>농도가 감소했지만</a:t>
            </a:r>
            <a:r>
              <a:rPr lang="en-US" altLang="ko-KR" sz="2400" dirty="0"/>
              <a:t>, </a:t>
            </a:r>
            <a:r>
              <a:rPr lang="ko-KR" altLang="en-US" sz="2400" dirty="0"/>
              <a:t>여전히 </a:t>
            </a:r>
            <a:r>
              <a:rPr lang="en-US" altLang="ko-KR" sz="2400" dirty="0"/>
              <a:t>WHO</a:t>
            </a:r>
            <a:r>
              <a:rPr lang="ko-KR" altLang="en-US" sz="2400" dirty="0"/>
              <a:t> 기준</a:t>
            </a:r>
            <a:r>
              <a:rPr lang="en-US" altLang="ko-KR" sz="2400" dirty="0"/>
              <a:t>(PM10</a:t>
            </a:r>
            <a:r>
              <a:rPr lang="el-GR" altLang="ko-KR" sz="1600" dirty="0"/>
              <a:t> ≤ 15 μ</a:t>
            </a:r>
            <a:r>
              <a:rPr lang="en-US" altLang="ko-KR" sz="1600" dirty="0"/>
              <a:t>g/m³</a:t>
            </a:r>
            <a:r>
              <a:rPr lang="en-US" altLang="ko-KR" sz="2400" dirty="0"/>
              <a:t>, Pm2.5 </a:t>
            </a:r>
            <a:r>
              <a:rPr lang="el-GR" altLang="ko-KR" sz="1600" dirty="0"/>
              <a:t>≤ 5 μ</a:t>
            </a:r>
            <a:r>
              <a:rPr lang="en-US" altLang="ko-KR" sz="1600" dirty="0"/>
              <a:t>g/m³</a:t>
            </a:r>
            <a:r>
              <a:rPr lang="en-US" altLang="ko-KR" sz="2400" dirty="0"/>
              <a:t>)</a:t>
            </a:r>
            <a:r>
              <a:rPr lang="ko-KR" altLang="en-US" sz="2400" dirty="0"/>
              <a:t> 이상 수준이 유지되어 문제의 지속성이 나타남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75150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232E593-A5AA-434A-B0EF-354DF32DC7AD}"/>
              </a:ext>
            </a:extLst>
          </p:cNvPr>
          <p:cNvSpPr txBox="1">
            <a:spLocks/>
          </p:cNvSpPr>
          <p:nvPr/>
        </p:nvSpPr>
        <p:spPr>
          <a:xfrm>
            <a:off x="243396" y="125428"/>
            <a:ext cx="10515600" cy="62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모델 요약도 작성</a:t>
            </a:r>
            <a:endParaRPr lang="en-US" altLang="ko-KR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F1FA97-EC21-4060-A4E6-D58DDCC8E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13" y="1061707"/>
            <a:ext cx="10336067" cy="4734586"/>
          </a:xfrm>
          <a:prstGeom prst="rect">
            <a:avLst/>
          </a:prstGeom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FF9B4D1B-DBFA-4919-8436-53B817604E18}"/>
              </a:ext>
            </a:extLst>
          </p:cNvPr>
          <p:cNvSpPr/>
          <p:nvPr/>
        </p:nvSpPr>
        <p:spPr>
          <a:xfrm>
            <a:off x="7572652" y="204186"/>
            <a:ext cx="3513828" cy="1074198"/>
          </a:xfrm>
          <a:prstGeom prst="wedgeRoundRectCallout">
            <a:avLst>
              <a:gd name="adj1" fmla="val -53256"/>
              <a:gd name="adj2" fmla="val 8398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사용 모델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</a:rPr>
              <a:t>RandomForest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</a:rPr>
              <a:t>XGBoost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</a:rPr>
              <a:t>HistGradientBoosting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</a:rPr>
              <a:t>Stacking Ensemble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목적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과거 마스크 판매량 </a:t>
            </a:r>
            <a:r>
              <a:rPr lang="en-US" altLang="ko-KR" sz="1200" dirty="0">
                <a:solidFill>
                  <a:schemeClr val="tx1"/>
                </a:solidFill>
              </a:rPr>
              <a:t>+ </a:t>
            </a:r>
            <a:r>
              <a:rPr lang="ko-KR" altLang="en-US" sz="1200" dirty="0">
                <a:solidFill>
                  <a:schemeClr val="tx1"/>
                </a:solidFill>
              </a:rPr>
              <a:t>대기오염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기상 정보를 기반으로 미래 판매 수요 예측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298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EE84F62-EC7C-4CFB-8880-C422EC8B4CA0}"/>
              </a:ext>
            </a:extLst>
          </p:cNvPr>
          <p:cNvSpPr txBox="1">
            <a:spLocks/>
          </p:cNvSpPr>
          <p:nvPr/>
        </p:nvSpPr>
        <p:spPr>
          <a:xfrm>
            <a:off x="243396" y="125428"/>
            <a:ext cx="10515600" cy="62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해결 방안 및 기대 효과</a:t>
            </a:r>
            <a:endParaRPr lang="en-US" altLang="ko-KR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5A4CFB5-27ED-4FEC-A053-063B28019B07}"/>
              </a:ext>
            </a:extLst>
          </p:cNvPr>
          <p:cNvSpPr txBox="1">
            <a:spLocks/>
          </p:cNvSpPr>
          <p:nvPr/>
        </p:nvSpPr>
        <p:spPr>
          <a:xfrm>
            <a:off x="429090" y="979096"/>
            <a:ext cx="5072106" cy="1577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EEA3F0-E3D6-483E-AE4B-E47CC18878E5}"/>
              </a:ext>
            </a:extLst>
          </p:cNvPr>
          <p:cNvSpPr txBox="1">
            <a:spLocks/>
          </p:cNvSpPr>
          <p:nvPr/>
        </p:nvSpPr>
        <p:spPr>
          <a:xfrm>
            <a:off x="429090" y="1300579"/>
            <a:ext cx="11529131" cy="5557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700" dirty="0"/>
              <a:t>해결 방안</a:t>
            </a:r>
            <a:r>
              <a:rPr lang="en-US" altLang="ko-KR" sz="1700" dirty="0"/>
              <a:t>: </a:t>
            </a:r>
            <a:r>
              <a:rPr lang="ko-KR" altLang="en-US" sz="1700" dirty="0"/>
              <a:t>비지도학습 확장</a:t>
            </a:r>
            <a:r>
              <a:rPr lang="en-US" altLang="ko-KR" sz="1700" dirty="0"/>
              <a:t>(</a:t>
            </a:r>
            <a:r>
              <a:rPr lang="ko-KR" altLang="en-US" sz="1700" dirty="0"/>
              <a:t>추후 적용 가능</a:t>
            </a:r>
            <a:r>
              <a:rPr lang="en-US" altLang="ko-KR" sz="1700" dirty="0"/>
              <a:t>)</a:t>
            </a:r>
          </a:p>
          <a:p>
            <a:pPr>
              <a:buFontTx/>
              <a:buChar char="-"/>
            </a:pPr>
            <a:r>
              <a:rPr lang="ko-KR" altLang="en-US" sz="1700" dirty="0"/>
              <a:t>소비자 패턴 군집화</a:t>
            </a:r>
            <a:r>
              <a:rPr lang="en-US" altLang="ko-KR" sz="1700" dirty="0"/>
              <a:t> -&gt; </a:t>
            </a:r>
            <a:r>
              <a:rPr lang="ko-KR" altLang="en-US" sz="1700" dirty="0"/>
              <a:t>마케팅 타겟팅</a:t>
            </a:r>
            <a:endParaRPr lang="en-US" altLang="ko-KR" sz="1700" dirty="0"/>
          </a:p>
          <a:p>
            <a:pPr>
              <a:buFontTx/>
              <a:buChar char="-"/>
            </a:pPr>
            <a:r>
              <a:rPr lang="ko-KR" altLang="en-US" sz="1700" dirty="0"/>
              <a:t>이상치 탐지 </a:t>
            </a:r>
            <a:r>
              <a:rPr lang="en-US" altLang="ko-KR" sz="1700" dirty="0"/>
              <a:t>-&gt; </a:t>
            </a:r>
            <a:r>
              <a:rPr lang="ko-KR" altLang="en-US" sz="1700" dirty="0"/>
              <a:t>예외 상황 모니터링</a:t>
            </a:r>
            <a:endParaRPr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기대효과</a:t>
            </a:r>
            <a:endParaRPr lang="en-US" altLang="ko-KR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수요 예측 정확도 향상</a:t>
            </a:r>
            <a:r>
              <a:rPr lang="en-US" altLang="ko-KR" sz="1600" dirty="0"/>
              <a:t>(</a:t>
            </a:r>
            <a:r>
              <a:rPr lang="ko-KR" altLang="en-US" sz="1600" dirty="0"/>
              <a:t>재고 과잉 및 부족 방지 및 마스크 공급 안정화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재고 운영 효율화</a:t>
            </a:r>
            <a:r>
              <a:rPr lang="en-US" altLang="ko-KR" sz="1600" dirty="0"/>
              <a:t>(</a:t>
            </a:r>
            <a:r>
              <a:rPr lang="ko-KR" altLang="en-US" sz="1600" dirty="0"/>
              <a:t>날씨</a:t>
            </a:r>
            <a:r>
              <a:rPr lang="en-US" altLang="ko-KR" sz="1600" dirty="0"/>
              <a:t>/</a:t>
            </a:r>
            <a:r>
              <a:rPr lang="ko-KR" altLang="en-US" sz="1600" dirty="0"/>
              <a:t>오염도 기반 사전 재고 이동 가능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마케팅 최적화</a:t>
            </a:r>
            <a:r>
              <a:rPr lang="en-US" altLang="ko-KR" sz="1600" dirty="0"/>
              <a:t>(</a:t>
            </a:r>
            <a:r>
              <a:rPr lang="ko-KR" altLang="en-US" sz="1600" dirty="0"/>
              <a:t>고수요 예측 기간에 프로모션 집중 가능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비용 절감</a:t>
            </a:r>
            <a:r>
              <a:rPr lang="en-US" altLang="ko-KR" sz="1600" dirty="0"/>
              <a:t>(</a:t>
            </a:r>
            <a:r>
              <a:rPr lang="ko-KR" altLang="en-US" sz="1600" dirty="0"/>
              <a:t>유통</a:t>
            </a:r>
            <a:r>
              <a:rPr lang="en-US" altLang="ko-KR" sz="1600" dirty="0"/>
              <a:t>/</a:t>
            </a:r>
            <a:r>
              <a:rPr lang="ko-KR" altLang="en-US" sz="1600" dirty="0"/>
              <a:t>물류 최소화 및 폐기 비용 절감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4546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F6B3861-E845-4706-961E-AC5286417400}"/>
              </a:ext>
            </a:extLst>
          </p:cNvPr>
          <p:cNvSpPr txBox="1">
            <a:spLocks/>
          </p:cNvSpPr>
          <p:nvPr/>
        </p:nvSpPr>
        <p:spPr>
          <a:xfrm>
            <a:off x="243396" y="125428"/>
            <a:ext cx="10515600" cy="62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실제 적용 방안</a:t>
            </a:r>
            <a:endParaRPr lang="en-US" altLang="ko-KR" sz="3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38E9FA8-4D23-42AC-AC30-183F2BC5887E}"/>
              </a:ext>
            </a:extLst>
          </p:cNvPr>
          <p:cNvSpPr txBox="1">
            <a:spLocks/>
          </p:cNvSpPr>
          <p:nvPr/>
        </p:nvSpPr>
        <p:spPr>
          <a:xfrm>
            <a:off x="243395" y="1742577"/>
            <a:ext cx="11626049" cy="5483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ko-KR" altLang="en-US" sz="3600" dirty="0"/>
              <a:t>모델 학습 및 예측 파이프라인</a:t>
            </a:r>
            <a:endParaRPr lang="en-US" altLang="ko-KR" dirty="0"/>
          </a:p>
          <a:p>
            <a:pPr lvl="1"/>
            <a:r>
              <a:rPr lang="en-US" altLang="ko-KR" sz="2000" dirty="0"/>
              <a:t>[</a:t>
            </a:r>
            <a:r>
              <a:rPr lang="ko-KR" altLang="en-US" sz="2000" dirty="0"/>
              <a:t>대기오염 </a:t>
            </a:r>
            <a:r>
              <a:rPr lang="en-US" altLang="ko-KR" sz="2000" dirty="0"/>
              <a:t>+ </a:t>
            </a:r>
            <a:r>
              <a:rPr lang="ko-KR" altLang="en-US" sz="2000" dirty="0"/>
              <a:t>판매 데이터</a:t>
            </a:r>
            <a:r>
              <a:rPr lang="en-US" altLang="ko-KR" sz="2000" dirty="0"/>
              <a:t>] -&gt; [</a:t>
            </a:r>
            <a:r>
              <a:rPr lang="ko-KR" altLang="en-US" sz="2000" dirty="0" err="1"/>
              <a:t>전처리</a:t>
            </a:r>
            <a:r>
              <a:rPr lang="ko-KR" altLang="en-US" sz="2000" dirty="0"/>
              <a:t> 및 파생 변수 생성</a:t>
            </a:r>
            <a:r>
              <a:rPr lang="en-US" altLang="ko-KR" sz="2000" dirty="0"/>
              <a:t>] -&gt; [</a:t>
            </a:r>
            <a:r>
              <a:rPr lang="ko-KR" altLang="en-US" sz="2000" dirty="0"/>
              <a:t>예측모델 학습</a:t>
            </a:r>
            <a:r>
              <a:rPr lang="en-US" altLang="ko-KR" sz="2000" dirty="0"/>
              <a:t>] -&gt; [</a:t>
            </a:r>
            <a:r>
              <a:rPr lang="ko-KR" altLang="en-US" sz="2000" dirty="0"/>
              <a:t>미래 마스크 수요 예측 결과 도출</a:t>
            </a:r>
            <a:r>
              <a:rPr lang="en-US" altLang="ko-KR" sz="2000" dirty="0"/>
              <a:t>]</a:t>
            </a:r>
            <a:endParaRPr lang="en-US" altLang="ko-KR" sz="2800" dirty="0"/>
          </a:p>
          <a:p>
            <a:pPr marL="457200" lvl="1" indent="0">
              <a:buNone/>
            </a:pPr>
            <a:endParaRPr lang="en-US" altLang="ko-KR" sz="2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3600" dirty="0"/>
              <a:t>분석 결과 활용</a:t>
            </a:r>
            <a:endParaRPr lang="en-US" altLang="ko-KR" sz="3600" dirty="0"/>
          </a:p>
          <a:p>
            <a:pPr lvl="1"/>
            <a:r>
              <a:rPr lang="ko-KR" altLang="en-US" sz="2000" dirty="0"/>
              <a:t>예측 결과는 분석 </a:t>
            </a:r>
            <a:r>
              <a:rPr lang="ko-KR" altLang="en-US" sz="2000" dirty="0" err="1"/>
              <a:t>웹앱</a:t>
            </a:r>
            <a:r>
              <a:rPr lang="ko-KR" altLang="en-US" sz="2000" dirty="0"/>
              <a:t> 대시보드에 자동 시각화 됨</a:t>
            </a:r>
            <a:endParaRPr lang="en-US" altLang="ko-KR" sz="2000" dirty="0"/>
          </a:p>
          <a:p>
            <a:pPr lvl="1"/>
            <a:r>
              <a:rPr lang="ko-KR" altLang="en-US" sz="2000" dirty="0"/>
              <a:t>이를 통해</a:t>
            </a:r>
            <a:endParaRPr lang="en-US" altLang="ko-KR" sz="2000" dirty="0"/>
          </a:p>
          <a:p>
            <a:pPr lvl="2"/>
            <a:r>
              <a:rPr lang="ko-KR" altLang="en-US" sz="1400" dirty="0"/>
              <a:t>캠페인 기획팀은 고수요 기간</a:t>
            </a:r>
            <a:r>
              <a:rPr lang="en-US" altLang="ko-KR" sz="1400" dirty="0"/>
              <a:t>/</a:t>
            </a:r>
            <a:r>
              <a:rPr lang="ko-KR" altLang="en-US" sz="1400" dirty="0"/>
              <a:t>지역 중심의 프로모션 계획 수립</a:t>
            </a:r>
            <a:endParaRPr lang="en-US" altLang="ko-KR" sz="1400" dirty="0"/>
          </a:p>
          <a:p>
            <a:pPr lvl="2"/>
            <a:r>
              <a:rPr lang="ko-KR" altLang="en-US" sz="1400" dirty="0"/>
              <a:t>물류</a:t>
            </a:r>
            <a:r>
              <a:rPr lang="en-US" altLang="ko-KR" sz="1400" dirty="0"/>
              <a:t>/</a:t>
            </a:r>
            <a:r>
              <a:rPr lang="ko-KR" altLang="en-US" sz="1400" dirty="0"/>
              <a:t>운영팀은 지역별 재고 사전배치 및 긴급 공급 계획 수립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843333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5D7DB60-F164-4A9F-8E67-FB31FF74D2E4}"/>
              </a:ext>
            </a:extLst>
          </p:cNvPr>
          <p:cNvSpPr txBox="1">
            <a:spLocks/>
          </p:cNvSpPr>
          <p:nvPr/>
        </p:nvSpPr>
        <p:spPr>
          <a:xfrm>
            <a:off x="243396" y="125428"/>
            <a:ext cx="10515600" cy="62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err="1"/>
              <a:t>streamlit</a:t>
            </a:r>
            <a:r>
              <a:rPr lang="en-US" altLang="ko-KR" sz="3200" dirty="0"/>
              <a:t> </a:t>
            </a:r>
            <a:r>
              <a:rPr lang="ko-KR" altLang="en-US" sz="3200" dirty="0"/>
              <a:t>예시</a:t>
            </a:r>
            <a:endParaRPr lang="en-US" altLang="ko-KR" sz="3200" dirty="0"/>
          </a:p>
        </p:txBody>
      </p:sp>
      <p:pic>
        <p:nvPicPr>
          <p:cNvPr id="3" name="Streamlit - Chrome 2025-06-20 16-12-49">
            <a:hlinkClick r:id="" action="ppaction://media"/>
            <a:extLst>
              <a:ext uri="{FF2B5EF4-FFF2-40B4-BE49-F238E27FC236}">
                <a16:creationId xmlns:a16="http://schemas.microsoft.com/office/drawing/2014/main" id="{EC4C35FE-6194-4679-AF91-B0405C5EF5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2660" y="936281"/>
            <a:ext cx="10186679" cy="55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1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6D6C28D-06A1-4BD7-9C08-82011CFA9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125428"/>
            <a:ext cx="10515600" cy="629174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개선기회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E062BE-7413-4C0E-B007-03D5220B4F6E}"/>
              </a:ext>
            </a:extLst>
          </p:cNvPr>
          <p:cNvSpPr txBox="1">
            <a:spLocks/>
          </p:cNvSpPr>
          <p:nvPr/>
        </p:nvSpPr>
        <p:spPr>
          <a:xfrm>
            <a:off x="942514" y="5454797"/>
            <a:ext cx="10563687" cy="802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2018</a:t>
            </a:r>
            <a:r>
              <a:rPr lang="ko-KR" altLang="en-US" sz="1600" dirty="0"/>
              <a:t>년 마스크 수요가 유지되었으며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초봄</a:t>
            </a:r>
            <a:r>
              <a:rPr lang="en-US" altLang="ko-KR" sz="1600" dirty="0"/>
              <a:t>(1~3</a:t>
            </a:r>
            <a:r>
              <a:rPr lang="ko-KR" altLang="en-US" sz="1600" dirty="0"/>
              <a:t>월</a:t>
            </a:r>
            <a:r>
              <a:rPr lang="en-US" altLang="ko-KR" sz="1600" dirty="0"/>
              <a:t>)</a:t>
            </a:r>
            <a:r>
              <a:rPr lang="ko-KR" altLang="en-US" sz="1600" dirty="0"/>
              <a:t>과 늦가을</a:t>
            </a:r>
            <a:r>
              <a:rPr lang="en-US" altLang="ko-KR" sz="1600" dirty="0"/>
              <a:t>(11~12</a:t>
            </a:r>
            <a:r>
              <a:rPr lang="ko-KR" altLang="en-US" sz="1600" dirty="0"/>
              <a:t>월</a:t>
            </a:r>
            <a:r>
              <a:rPr lang="en-US" altLang="ko-KR" sz="1600" dirty="0"/>
              <a:t>) </a:t>
            </a:r>
            <a:r>
              <a:rPr lang="ko-KR" altLang="en-US" sz="1600" dirty="0"/>
              <a:t>등 계절성 강한 구간이 전체 판매량의 약 </a:t>
            </a:r>
            <a:r>
              <a:rPr lang="en-US" altLang="ko-KR" sz="1600" dirty="0"/>
              <a:t>90%</a:t>
            </a:r>
            <a:r>
              <a:rPr lang="ko-KR" altLang="en-US" sz="1600" dirty="0"/>
              <a:t>를 차지</a:t>
            </a:r>
            <a:r>
              <a:rPr lang="en-US" altLang="ko-KR" sz="1600" dirty="0"/>
              <a:t>. </a:t>
            </a:r>
            <a:r>
              <a:rPr lang="ko-KR" altLang="en-US" sz="1600" dirty="0"/>
              <a:t>이러한 집중 수요 기간을 중심으로 기획된 마케팅</a:t>
            </a:r>
            <a:r>
              <a:rPr lang="en-US" altLang="ko-KR" sz="1600" dirty="0"/>
              <a:t>·</a:t>
            </a:r>
            <a:r>
              <a:rPr lang="ko-KR" altLang="en-US" sz="1600" dirty="0"/>
              <a:t>이벤트 전략이 효율적인 매출 증대 수단이 될 수 있음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C343D7-7AF9-46C4-9988-A6F7FFD9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288" y="1056398"/>
            <a:ext cx="8242864" cy="409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10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타원 52">
            <a:extLst>
              <a:ext uri="{FF2B5EF4-FFF2-40B4-BE49-F238E27FC236}">
                <a16:creationId xmlns:a16="http://schemas.microsoft.com/office/drawing/2014/main" id="{EDBF51AD-82FC-4BA2-8F26-570AD28397BD}"/>
              </a:ext>
            </a:extLst>
          </p:cNvPr>
          <p:cNvSpPr/>
          <p:nvPr/>
        </p:nvSpPr>
        <p:spPr>
          <a:xfrm>
            <a:off x="4913417" y="1225771"/>
            <a:ext cx="1768137" cy="79802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470AC86-A5A7-4037-A5B3-CDF6271700BF}"/>
              </a:ext>
            </a:extLst>
          </p:cNvPr>
          <p:cNvSpPr/>
          <p:nvPr/>
        </p:nvSpPr>
        <p:spPr>
          <a:xfrm>
            <a:off x="6678226" y="5699947"/>
            <a:ext cx="1768137" cy="79802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4E4ED5C-0B0A-488F-A08D-1766726E799B}"/>
              </a:ext>
            </a:extLst>
          </p:cNvPr>
          <p:cNvSpPr/>
          <p:nvPr/>
        </p:nvSpPr>
        <p:spPr>
          <a:xfrm>
            <a:off x="474215" y="2054499"/>
            <a:ext cx="1768137" cy="79802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B89443A-2DB6-4FAA-A5B3-757F43456699}"/>
              </a:ext>
            </a:extLst>
          </p:cNvPr>
          <p:cNvSpPr/>
          <p:nvPr/>
        </p:nvSpPr>
        <p:spPr>
          <a:xfrm>
            <a:off x="477729" y="3750897"/>
            <a:ext cx="1768137" cy="79802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86F536A-2ED3-4C02-8919-C3568A5987FC}"/>
              </a:ext>
            </a:extLst>
          </p:cNvPr>
          <p:cNvSpPr txBox="1">
            <a:spLocks/>
          </p:cNvSpPr>
          <p:nvPr/>
        </p:nvSpPr>
        <p:spPr>
          <a:xfrm>
            <a:off x="243396" y="125428"/>
            <a:ext cx="10515600" cy="62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특성 요인도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222DA0-7A64-4C90-AA82-407EAE38CE55}"/>
              </a:ext>
            </a:extLst>
          </p:cNvPr>
          <p:cNvSpPr/>
          <p:nvPr/>
        </p:nvSpPr>
        <p:spPr>
          <a:xfrm>
            <a:off x="9254231" y="2714347"/>
            <a:ext cx="2654424" cy="14293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시즌 외 판매 부진 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31252CE-951A-48A8-822F-43FB1EBA988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87767" y="3429000"/>
            <a:ext cx="8366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D7E380A-2EB7-4F79-B3AD-2E27C86F7D7C}"/>
              </a:ext>
            </a:extLst>
          </p:cNvPr>
          <p:cNvSpPr txBox="1"/>
          <p:nvPr/>
        </p:nvSpPr>
        <p:spPr>
          <a:xfrm>
            <a:off x="887767" y="6098961"/>
            <a:ext cx="167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대기환경 요인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82AB3D7-B6F0-485C-B5DB-883630250E81}"/>
              </a:ext>
            </a:extLst>
          </p:cNvPr>
          <p:cNvCxnSpPr/>
          <p:nvPr/>
        </p:nvCxnSpPr>
        <p:spPr>
          <a:xfrm flipV="1">
            <a:off x="2317072" y="3428999"/>
            <a:ext cx="1056443" cy="267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547898-233A-4652-9040-780454A01AFD}"/>
              </a:ext>
            </a:extLst>
          </p:cNvPr>
          <p:cNvSpPr txBox="1"/>
          <p:nvPr/>
        </p:nvSpPr>
        <p:spPr>
          <a:xfrm>
            <a:off x="1669002" y="862616"/>
            <a:ext cx="167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계절성 요인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0CAA1-5F93-4737-8726-3C53E13E13C2}"/>
              </a:ext>
            </a:extLst>
          </p:cNvPr>
          <p:cNvSpPr txBox="1"/>
          <p:nvPr/>
        </p:nvSpPr>
        <p:spPr>
          <a:xfrm>
            <a:off x="4667065" y="6098961"/>
            <a:ext cx="167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소비자 인식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C3D34F-5BBF-47E7-8FA9-A4543622C173}"/>
              </a:ext>
            </a:extLst>
          </p:cNvPr>
          <p:cNvSpPr txBox="1"/>
          <p:nvPr/>
        </p:nvSpPr>
        <p:spPr>
          <a:xfrm>
            <a:off x="5506005" y="862616"/>
            <a:ext cx="167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마케팅</a:t>
            </a:r>
            <a:r>
              <a:rPr lang="en-US" altLang="ko-KR" dirty="0"/>
              <a:t>/</a:t>
            </a:r>
            <a:r>
              <a:rPr lang="ko-KR" altLang="en-US" dirty="0"/>
              <a:t>유통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776DC6E-15A2-4998-95B6-EFCF5DF02683}"/>
              </a:ext>
            </a:extLst>
          </p:cNvPr>
          <p:cNvCxnSpPr/>
          <p:nvPr/>
        </p:nvCxnSpPr>
        <p:spPr>
          <a:xfrm>
            <a:off x="3116062" y="1231948"/>
            <a:ext cx="1065321" cy="2197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9257140-B109-4A3E-A419-2090664E388A}"/>
              </a:ext>
            </a:extLst>
          </p:cNvPr>
          <p:cNvCxnSpPr/>
          <p:nvPr/>
        </p:nvCxnSpPr>
        <p:spPr>
          <a:xfrm flipV="1">
            <a:off x="5754579" y="3428999"/>
            <a:ext cx="803060" cy="266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62F4FC4-AEFE-49C2-924C-3FEB44C1A58B}"/>
              </a:ext>
            </a:extLst>
          </p:cNvPr>
          <p:cNvCxnSpPr/>
          <p:nvPr/>
        </p:nvCxnSpPr>
        <p:spPr>
          <a:xfrm>
            <a:off x="6880194" y="1231947"/>
            <a:ext cx="843379" cy="2197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3B77F3-96D2-4B37-9ED2-2997FC2AB39B}"/>
              </a:ext>
            </a:extLst>
          </p:cNvPr>
          <p:cNvSpPr txBox="1"/>
          <p:nvPr/>
        </p:nvSpPr>
        <p:spPr>
          <a:xfrm>
            <a:off x="548935" y="4989198"/>
            <a:ext cx="15550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미세먼지 농도 낮음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AAD195-9D62-4FE5-979F-21DCE0118D6C}"/>
              </a:ext>
            </a:extLst>
          </p:cNvPr>
          <p:cNvCxnSpPr/>
          <p:nvPr/>
        </p:nvCxnSpPr>
        <p:spPr>
          <a:xfrm flipV="1">
            <a:off x="1873189" y="4927107"/>
            <a:ext cx="972104" cy="168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8D80663-0B67-4DF1-AFDC-0A23A4FBF044}"/>
              </a:ext>
            </a:extLst>
          </p:cNvPr>
          <p:cNvSpPr txBox="1"/>
          <p:nvPr/>
        </p:nvSpPr>
        <p:spPr>
          <a:xfrm>
            <a:off x="540058" y="4015544"/>
            <a:ext cx="1626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습도 증가 → 착용 불쾌감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2C9788-46D6-450F-836A-77F4DBE7EB98}"/>
              </a:ext>
            </a:extLst>
          </p:cNvPr>
          <p:cNvSpPr txBox="1"/>
          <p:nvPr/>
        </p:nvSpPr>
        <p:spPr>
          <a:xfrm>
            <a:off x="705035" y="1454848"/>
            <a:ext cx="15550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여름철 판매 감소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72C5B30-FEFE-4DAE-AFA9-57F8B30D042C}"/>
              </a:ext>
            </a:extLst>
          </p:cNvPr>
          <p:cNvCxnSpPr/>
          <p:nvPr/>
        </p:nvCxnSpPr>
        <p:spPr>
          <a:xfrm>
            <a:off x="1873189" y="1585653"/>
            <a:ext cx="1615735" cy="349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0F35C90-B16D-42DA-AF25-E64A59C3EEA7}"/>
              </a:ext>
            </a:extLst>
          </p:cNvPr>
          <p:cNvSpPr txBox="1"/>
          <p:nvPr/>
        </p:nvSpPr>
        <p:spPr>
          <a:xfrm>
            <a:off x="705035" y="2336339"/>
            <a:ext cx="15550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황사 시기 비동기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010BD55-7F8D-4503-BE2C-5948E07E0219}"/>
              </a:ext>
            </a:extLst>
          </p:cNvPr>
          <p:cNvCxnSpPr/>
          <p:nvPr/>
        </p:nvCxnSpPr>
        <p:spPr>
          <a:xfrm flipV="1">
            <a:off x="2166151" y="3750897"/>
            <a:ext cx="1109709" cy="173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72BBB7C-9018-436F-8E28-A1BAD1010E91}"/>
              </a:ext>
            </a:extLst>
          </p:cNvPr>
          <p:cNvCxnSpPr>
            <a:stCxn id="35" idx="3"/>
          </p:cNvCxnSpPr>
          <p:nvPr/>
        </p:nvCxnSpPr>
        <p:spPr>
          <a:xfrm>
            <a:off x="2260107" y="2467144"/>
            <a:ext cx="1521781" cy="13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698F473-EA5C-4180-B04D-0F406132E7FE}"/>
              </a:ext>
            </a:extLst>
          </p:cNvPr>
          <p:cNvSpPr txBox="1"/>
          <p:nvPr/>
        </p:nvSpPr>
        <p:spPr>
          <a:xfrm>
            <a:off x="7054419" y="5968156"/>
            <a:ext cx="15550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경각심 둔화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D21DB54-F3FF-4E47-8D05-DDD33D243EFD}"/>
              </a:ext>
            </a:extLst>
          </p:cNvPr>
          <p:cNvCxnSpPr>
            <a:stCxn id="46" idx="1"/>
          </p:cNvCxnSpPr>
          <p:nvPr/>
        </p:nvCxnSpPr>
        <p:spPr>
          <a:xfrm flipH="1" flipV="1">
            <a:off x="6090082" y="5120003"/>
            <a:ext cx="847082" cy="696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23919E8-E72B-45EE-B9F6-C129F90118ED}"/>
              </a:ext>
            </a:extLst>
          </p:cNvPr>
          <p:cNvSpPr txBox="1"/>
          <p:nvPr/>
        </p:nvSpPr>
        <p:spPr>
          <a:xfrm>
            <a:off x="7562294" y="4440227"/>
            <a:ext cx="15550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마스크 피로감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C925966-88EA-461B-B320-C0EE84E5AB8D}"/>
              </a:ext>
            </a:extLst>
          </p:cNvPr>
          <p:cNvCxnSpPr/>
          <p:nvPr/>
        </p:nvCxnSpPr>
        <p:spPr>
          <a:xfrm flipH="1" flipV="1">
            <a:off x="6436311" y="4015544"/>
            <a:ext cx="1287262" cy="424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5812B87-F89C-4607-9DB8-AA4BBC8AAA1B}"/>
              </a:ext>
            </a:extLst>
          </p:cNvPr>
          <p:cNvSpPr txBox="1"/>
          <p:nvPr/>
        </p:nvSpPr>
        <p:spPr>
          <a:xfrm>
            <a:off x="5123154" y="1491102"/>
            <a:ext cx="15550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오프라인 중심 유통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F5E1AFE-FD38-434B-B1E1-144A820C548C}"/>
              </a:ext>
            </a:extLst>
          </p:cNvPr>
          <p:cNvCxnSpPr/>
          <p:nvPr/>
        </p:nvCxnSpPr>
        <p:spPr>
          <a:xfrm>
            <a:off x="6557639" y="1828800"/>
            <a:ext cx="626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F096C61-3F76-4401-AC7C-73EF60A9AEA4}"/>
              </a:ext>
            </a:extLst>
          </p:cNvPr>
          <p:cNvSpPr txBox="1"/>
          <p:nvPr/>
        </p:nvSpPr>
        <p:spPr>
          <a:xfrm>
            <a:off x="5504894" y="2738451"/>
            <a:ext cx="15550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할인 프로모션 부족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2446BE3-683C-4E1C-BAC7-B613F269044A}"/>
              </a:ext>
            </a:extLst>
          </p:cNvPr>
          <p:cNvCxnSpPr/>
          <p:nvPr/>
        </p:nvCxnSpPr>
        <p:spPr>
          <a:xfrm>
            <a:off x="6870762" y="2869256"/>
            <a:ext cx="691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4E1DD0A-530E-46BC-BA53-8D69A14306B2}"/>
              </a:ext>
            </a:extLst>
          </p:cNvPr>
          <p:cNvSpPr txBox="1"/>
          <p:nvPr/>
        </p:nvSpPr>
        <p:spPr>
          <a:xfrm>
            <a:off x="7922213" y="1603669"/>
            <a:ext cx="15550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제품 가격 상승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EC952C0-4B03-4610-970C-15910B6524BE}"/>
              </a:ext>
            </a:extLst>
          </p:cNvPr>
          <p:cNvCxnSpPr>
            <a:stCxn id="59" idx="1"/>
          </p:cNvCxnSpPr>
          <p:nvPr/>
        </p:nvCxnSpPr>
        <p:spPr>
          <a:xfrm flipH="1">
            <a:off x="7301883" y="1734474"/>
            <a:ext cx="620330" cy="59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510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3C62F00-B3F1-4ADC-A649-CA1CF30784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7778194"/>
              </p:ext>
            </p:extLst>
          </p:nvPr>
        </p:nvGraphicFramePr>
        <p:xfrm>
          <a:off x="447581" y="1088778"/>
          <a:ext cx="11146655" cy="5152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9331">
                  <a:extLst>
                    <a:ext uri="{9D8B030D-6E8A-4147-A177-3AD203B41FA5}">
                      <a16:colId xmlns:a16="http://schemas.microsoft.com/office/drawing/2014/main" val="779336250"/>
                    </a:ext>
                  </a:extLst>
                </a:gridCol>
                <a:gridCol w="2229331">
                  <a:extLst>
                    <a:ext uri="{9D8B030D-6E8A-4147-A177-3AD203B41FA5}">
                      <a16:colId xmlns:a16="http://schemas.microsoft.com/office/drawing/2014/main" val="2095095112"/>
                    </a:ext>
                  </a:extLst>
                </a:gridCol>
                <a:gridCol w="2229331">
                  <a:extLst>
                    <a:ext uri="{9D8B030D-6E8A-4147-A177-3AD203B41FA5}">
                      <a16:colId xmlns:a16="http://schemas.microsoft.com/office/drawing/2014/main" val="846096318"/>
                    </a:ext>
                  </a:extLst>
                </a:gridCol>
                <a:gridCol w="2229331">
                  <a:extLst>
                    <a:ext uri="{9D8B030D-6E8A-4147-A177-3AD203B41FA5}">
                      <a16:colId xmlns:a16="http://schemas.microsoft.com/office/drawing/2014/main" val="924918327"/>
                    </a:ext>
                  </a:extLst>
                </a:gridCol>
                <a:gridCol w="2229331">
                  <a:extLst>
                    <a:ext uri="{9D8B030D-6E8A-4147-A177-3AD203B41FA5}">
                      <a16:colId xmlns:a16="http://schemas.microsoft.com/office/drawing/2014/main" val="3108716635"/>
                    </a:ext>
                  </a:extLst>
                </a:gridCol>
              </a:tblGrid>
              <a:tr h="5152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잠재 원인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중요도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가능성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 여부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0555458"/>
                  </a:ext>
                </a:extLst>
              </a:tr>
              <a:tr h="5152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여름철 판매 감소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920838"/>
                  </a:ext>
                </a:extLst>
              </a:tr>
              <a:tr h="5152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황사 시기 비동기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6241973"/>
                  </a:ext>
                </a:extLst>
              </a:tr>
              <a:tr h="5152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습도 증가 → 착용 불쾌감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5504165"/>
                  </a:ext>
                </a:extLst>
              </a:tr>
              <a:tr h="5152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미세먼지 농도 낮음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4672741"/>
                  </a:ext>
                </a:extLst>
              </a:tr>
              <a:tr h="5152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오프라인 중심 유통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132924"/>
                  </a:ext>
                </a:extLst>
              </a:tr>
              <a:tr h="5152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가격 상승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0012455"/>
                  </a:ext>
                </a:extLst>
              </a:tr>
              <a:tr h="5152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 프로모션 부족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34896"/>
                  </a:ext>
                </a:extLst>
              </a:tr>
              <a:tr h="5152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경각심 둔화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9111722"/>
                  </a:ext>
                </a:extLst>
              </a:tr>
              <a:tr h="5152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마스크 피로감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3463089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F93C3C14-D44A-4678-94B7-EB51B9547315}"/>
              </a:ext>
            </a:extLst>
          </p:cNvPr>
          <p:cNvSpPr txBox="1">
            <a:spLocks/>
          </p:cNvSpPr>
          <p:nvPr/>
        </p:nvSpPr>
        <p:spPr>
          <a:xfrm>
            <a:off x="243396" y="125428"/>
            <a:ext cx="10515600" cy="62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잠재 인자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188294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656D169-1864-4AA6-9C95-707C943E3314}"/>
              </a:ext>
            </a:extLst>
          </p:cNvPr>
          <p:cNvSpPr txBox="1">
            <a:spLocks/>
          </p:cNvSpPr>
          <p:nvPr/>
        </p:nvSpPr>
        <p:spPr>
          <a:xfrm>
            <a:off x="243396" y="125428"/>
            <a:ext cx="10515600" cy="62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분석 계획 수립</a:t>
            </a:r>
            <a:endParaRPr lang="en-US" altLang="ko-KR" sz="32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4ACFE56-3C1B-47DF-9466-E41A22819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041967"/>
              </p:ext>
            </p:extLst>
          </p:nvPr>
        </p:nvGraphicFramePr>
        <p:xfrm>
          <a:off x="425141" y="781235"/>
          <a:ext cx="11373282" cy="5655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1094">
                  <a:extLst>
                    <a:ext uri="{9D8B030D-6E8A-4147-A177-3AD203B41FA5}">
                      <a16:colId xmlns:a16="http://schemas.microsoft.com/office/drawing/2014/main" val="1286467916"/>
                    </a:ext>
                  </a:extLst>
                </a:gridCol>
                <a:gridCol w="3791094">
                  <a:extLst>
                    <a:ext uri="{9D8B030D-6E8A-4147-A177-3AD203B41FA5}">
                      <a16:colId xmlns:a16="http://schemas.microsoft.com/office/drawing/2014/main" val="1279102976"/>
                    </a:ext>
                  </a:extLst>
                </a:gridCol>
                <a:gridCol w="3791094">
                  <a:extLst>
                    <a:ext uri="{9D8B030D-6E8A-4147-A177-3AD203B41FA5}">
                      <a16:colId xmlns:a16="http://schemas.microsoft.com/office/drawing/2014/main" val="3311209807"/>
                    </a:ext>
                  </a:extLst>
                </a:gridCol>
              </a:tblGrid>
              <a:tr h="11310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주제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시각화 방식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목적 </a:t>
                      </a:r>
                      <a:r>
                        <a:rPr lang="en-US" altLang="ko-KR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기대효과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8377487"/>
                  </a:ext>
                </a:extLst>
              </a:tr>
              <a:tr h="11310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월별 판매량 추이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막대차트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계절성 파악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7282215"/>
                  </a:ext>
                </a:extLst>
              </a:tr>
              <a:tr h="11310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미세먼지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산점도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민감도 확인 및 수요 변화 예측 가능성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608226"/>
                  </a:ext>
                </a:extLst>
              </a:tr>
              <a:tr h="11310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잠재 요인 상관분석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히트맵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우선 개입 요인 도출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1282584"/>
                  </a:ext>
                </a:extLst>
              </a:tr>
              <a:tr h="11310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시즌 외 판매 부진 패턴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필터링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취약 기간 및 요인 정밀 분석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7225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46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00BFE41-A0FE-41F5-9271-3FFC2DD9A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800" y="666010"/>
            <a:ext cx="8550115" cy="523410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26DDE02-AAA3-4742-A750-EA1EED214287}"/>
              </a:ext>
            </a:extLst>
          </p:cNvPr>
          <p:cNvSpPr txBox="1">
            <a:spLocks/>
          </p:cNvSpPr>
          <p:nvPr/>
        </p:nvSpPr>
        <p:spPr>
          <a:xfrm>
            <a:off x="243396" y="125428"/>
            <a:ext cx="10515600" cy="62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데이터 분석 </a:t>
            </a:r>
            <a:r>
              <a:rPr lang="en-US" altLang="ko-KR" sz="3200" dirty="0"/>
              <a:t>– </a:t>
            </a:r>
            <a:r>
              <a:rPr lang="ko-KR" altLang="en-US" sz="3200" dirty="0"/>
              <a:t>습도 </a:t>
            </a:r>
            <a:r>
              <a:rPr lang="ko-KR" altLang="en-US" sz="3200" dirty="0" err="1"/>
              <a:t>범주별</a:t>
            </a:r>
            <a:r>
              <a:rPr lang="ko-KR" altLang="en-US" sz="3200" dirty="0"/>
              <a:t> 평균 판매건수 비교</a:t>
            </a:r>
            <a:endParaRPr lang="en-US" altLang="ko-KR" sz="32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0FFF826-7EE4-435C-9DBF-50EFA91D29E9}"/>
              </a:ext>
            </a:extLst>
          </p:cNvPr>
          <p:cNvSpPr txBox="1">
            <a:spLocks/>
          </p:cNvSpPr>
          <p:nvPr/>
        </p:nvSpPr>
        <p:spPr>
          <a:xfrm>
            <a:off x="243397" y="1124242"/>
            <a:ext cx="4710344" cy="117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16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748F3ED1-F2DF-4F70-BCE3-70206708BAD1}"/>
              </a:ext>
            </a:extLst>
          </p:cNvPr>
          <p:cNvSpPr txBox="1">
            <a:spLocks/>
          </p:cNvSpPr>
          <p:nvPr/>
        </p:nvSpPr>
        <p:spPr>
          <a:xfrm>
            <a:off x="312587" y="5900111"/>
            <a:ext cx="10926543" cy="629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/>
              <a:t>습도 및 대기오염도와 마스크 수요 간에는 뚜렷한 상관성이 관찰되었다</a:t>
            </a:r>
            <a:r>
              <a:rPr lang="en-US" altLang="ko-KR" sz="1800" dirty="0"/>
              <a:t>.</a:t>
            </a:r>
          </a:p>
          <a:p>
            <a:pPr>
              <a:buFontTx/>
              <a:buChar char="-"/>
            </a:pPr>
            <a:r>
              <a:rPr lang="ko-KR" altLang="en-US" sz="1800" dirty="0"/>
              <a:t>습도가 낮은 날일수록 마스크 판매량이 증가</a:t>
            </a:r>
            <a:r>
              <a:rPr lang="en-US" altLang="ko-KR" sz="1800" dirty="0"/>
              <a:t>, </a:t>
            </a:r>
            <a:r>
              <a:rPr lang="ko-KR" altLang="en-US" sz="1800" dirty="0"/>
              <a:t>습도가 높은 날일수록 마스크 판매량 감소</a:t>
            </a:r>
          </a:p>
        </p:txBody>
      </p:sp>
    </p:spTree>
    <p:extLst>
      <p:ext uri="{BB962C8B-B14F-4D97-AF65-F5344CB8AC3E}">
        <p14:creationId xmlns:p14="http://schemas.microsoft.com/office/powerpoint/2010/main" val="186806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6221D50-5175-4E5E-BE67-DD2686DE9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002" y="803308"/>
            <a:ext cx="8083791" cy="4802819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00AAA22-9678-43EE-83B4-F000AC7D2A59}"/>
              </a:ext>
            </a:extLst>
          </p:cNvPr>
          <p:cNvSpPr txBox="1">
            <a:spLocks/>
          </p:cNvSpPr>
          <p:nvPr/>
        </p:nvSpPr>
        <p:spPr>
          <a:xfrm>
            <a:off x="454627" y="5654834"/>
            <a:ext cx="10926543" cy="1077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PM10 </a:t>
            </a:r>
            <a:r>
              <a:rPr lang="ko-KR" altLang="en-US" sz="1800" dirty="0"/>
              <a:t>등급이 나쁠수록 </a:t>
            </a:r>
            <a:r>
              <a:rPr lang="en-US" altLang="ko-KR" sz="1800" dirty="0"/>
              <a:t>CO, NO₂ </a:t>
            </a:r>
            <a:r>
              <a:rPr lang="ko-KR" altLang="en-US" sz="1800" dirty="0"/>
              <a:t>등의 대기오염물질 농도가 함께 상승하는 경향이 확인되었으며</a:t>
            </a:r>
            <a:r>
              <a:rPr lang="en-US" altLang="ko-KR" sz="1800" dirty="0"/>
              <a:t>, </a:t>
            </a:r>
            <a:r>
              <a:rPr lang="ko-KR" altLang="en-US" sz="1800" dirty="0"/>
              <a:t>이는 복합적인 오염의 동시 발생 가능성을 시사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- PM10</a:t>
            </a:r>
            <a:r>
              <a:rPr lang="ko-KR" altLang="en-US" sz="1800" dirty="0"/>
              <a:t>과 </a:t>
            </a:r>
            <a:r>
              <a:rPr lang="en-US" altLang="ko-KR" sz="1800" dirty="0"/>
              <a:t>NO₂, CO</a:t>
            </a:r>
            <a:r>
              <a:rPr lang="ko-KR" altLang="en-US" sz="1800" dirty="0"/>
              <a:t>의 상관성이 높은 것으로 확인됨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D8A3DE-A989-4A9E-9CD7-73D11A14AC21}"/>
              </a:ext>
            </a:extLst>
          </p:cNvPr>
          <p:cNvSpPr txBox="1">
            <a:spLocks/>
          </p:cNvSpPr>
          <p:nvPr/>
        </p:nvSpPr>
        <p:spPr>
          <a:xfrm>
            <a:off x="243396" y="125428"/>
            <a:ext cx="10515600" cy="62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데이터 분석 </a:t>
            </a:r>
            <a:r>
              <a:rPr lang="en-US" altLang="ko-KR" sz="3200" dirty="0"/>
              <a:t>– PM10 </a:t>
            </a:r>
            <a:r>
              <a:rPr lang="ko-KR" altLang="en-US" sz="3200" dirty="0"/>
              <a:t>등급별 대기오염물질 비교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749515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F322C8-397E-45C8-A268-F2B1371ABFEA}"/>
              </a:ext>
            </a:extLst>
          </p:cNvPr>
          <p:cNvSpPr txBox="1">
            <a:spLocks/>
          </p:cNvSpPr>
          <p:nvPr/>
        </p:nvSpPr>
        <p:spPr>
          <a:xfrm>
            <a:off x="243396" y="125428"/>
            <a:ext cx="10515600" cy="629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데이터 분석 </a:t>
            </a:r>
            <a:r>
              <a:rPr lang="en-US" altLang="ko-KR" sz="3200" dirty="0"/>
              <a:t>– </a:t>
            </a:r>
            <a:r>
              <a:rPr lang="ko-KR" altLang="en-US" sz="3200" dirty="0"/>
              <a:t>마스크 판매 지표 </a:t>
            </a:r>
            <a:r>
              <a:rPr lang="ko-KR" altLang="en-US" sz="3200" dirty="0" err="1"/>
              <a:t>요인별</a:t>
            </a:r>
            <a:r>
              <a:rPr lang="ko-KR" altLang="en-US" sz="3200" dirty="0"/>
              <a:t> 비교</a:t>
            </a:r>
            <a:endParaRPr lang="en-US" altLang="ko-KR" sz="3200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11F93E5-265F-47F5-B75B-8B3EBD1A2EC8}"/>
              </a:ext>
            </a:extLst>
          </p:cNvPr>
          <p:cNvSpPr txBox="1">
            <a:spLocks/>
          </p:cNvSpPr>
          <p:nvPr/>
        </p:nvSpPr>
        <p:spPr>
          <a:xfrm>
            <a:off x="238587" y="5324410"/>
            <a:ext cx="11714825" cy="438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마스크 판매량은 계절이라는 변수에 영향을 크게 받는 것으로 확인되며</a:t>
            </a:r>
            <a:r>
              <a:rPr lang="en-US" altLang="ko-KR" sz="2400" dirty="0"/>
              <a:t>, </a:t>
            </a:r>
            <a:r>
              <a:rPr lang="ko-KR" altLang="en-US" sz="2400" dirty="0"/>
              <a:t>할인이 판매 지표에 긍정적 영향을 줄 수 있는 것으로 확인됨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E0A356-5878-419B-ABA1-0C44B2928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91" y="873397"/>
            <a:ext cx="6024239" cy="35805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7D3FCF-7E0B-4DBC-A47A-A0439CFF6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363" y="1011034"/>
            <a:ext cx="5305937" cy="330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82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918</Words>
  <Application>Microsoft Office PowerPoint</Application>
  <PresentationFormat>와이드스크린</PresentationFormat>
  <Paragraphs>161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미세먼지 영향 예측을 활용한 마스크 수요 예측 및 프로모션 전략 고도화</vt:lpstr>
      <vt:lpstr>현상파악</vt:lpstr>
      <vt:lpstr>개선기회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62</cp:revision>
  <dcterms:created xsi:type="dcterms:W3CDTF">2025-06-17T00:45:04Z</dcterms:created>
  <dcterms:modified xsi:type="dcterms:W3CDTF">2025-06-20T08:19:10Z</dcterms:modified>
</cp:coreProperties>
</file>